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1" r:id="rId4"/>
    <p:sldId id="263" r:id="rId5"/>
    <p:sldId id="262" r:id="rId6"/>
    <p:sldId id="259" r:id="rId7"/>
    <p:sldId id="265" r:id="rId8"/>
    <p:sldId id="266" r:id="rId9"/>
    <p:sldId id="269" r:id="rId10"/>
    <p:sldId id="271" r:id="rId11"/>
    <p:sldId id="267" r:id="rId12"/>
    <p:sldId id="25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172"/>
    <a:srgbClr val="011A3E"/>
    <a:srgbClr val="3E3E3E"/>
    <a:srgbClr val="1B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2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2BB0-1DBF-204A-A83C-F17835E1B467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E51C1-F17A-C548-8458-406860249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32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8D33C-8587-EC42-9930-270831E81617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B5C7B-7A06-A043-ABC9-51042901E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B5C7B-7A06-A043-ABC9-51042901EF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E084-8B65-FC4E-A39B-D6A2D8E82902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5642-03D0-E146-BD68-C448C15E51D1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5F3E-C3BD-F249-9585-3EB1A003321E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6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E519-945E-2844-B8B7-C504A25A30AA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1745-C921-154D-B768-A6A3A526209C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0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6601-0503-7F4C-AE59-E1E277294157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CCEB-D1D2-404B-BBD2-319760D5BE0F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1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E3E-0563-254A-B541-38ABDA9D3CDD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0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1845-26D1-4841-92F1-6038427C6696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6D78-29CB-7341-8814-A91154F8AB63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785-4764-3544-9276-3869845B2FAC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D1EB-6FAF-6B43-BE68-CD3F78076C26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41A2-317E-D94B-99A7-623257B7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2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ralmetalscorporation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7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7422" y="735591"/>
            <a:ext cx="329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KEY PEOPLE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025" y="1688499"/>
            <a:ext cx="6572251" cy="3571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1089025" y="1688500"/>
            <a:ext cx="326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Eurostile" charset="0"/>
                <a:cs typeface="Eurostile" charset="0"/>
              </a:rPr>
              <a:t>Officers and Directors</a:t>
            </a:r>
            <a:endParaRPr lang="en-US" dirty="0">
              <a:latin typeface="Eurostile" charset="0"/>
              <a:cs typeface="Eurostile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1047750" y="2045687"/>
            <a:ext cx="3303588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Las Yabut</a:t>
            </a:r>
            <a:endParaRPr lang="en-US" dirty="0">
              <a:solidFill>
                <a:srgbClr val="404040"/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err="1" smtClean="0">
                <a:solidFill>
                  <a:srgbClr val="404040"/>
                </a:solidFill>
              </a:rPr>
              <a:t>Elston</a:t>
            </a:r>
            <a:r>
              <a:rPr lang="en-US" dirty="0" smtClean="0">
                <a:solidFill>
                  <a:srgbClr val="404040"/>
                </a:solidFill>
              </a:rPr>
              <a:t> Johnston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Brian Findlay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Ron Boyce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Ralph Kettell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Raj </a:t>
            </a:r>
            <a:r>
              <a:rPr lang="en-US" dirty="0" err="1" smtClean="0">
                <a:solidFill>
                  <a:srgbClr val="404040"/>
                </a:solidFill>
              </a:rPr>
              <a:t>Kapany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3176338" y="2045687"/>
            <a:ext cx="4484938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President</a:t>
            </a:r>
          </a:p>
          <a:p>
            <a:pPr>
              <a:lnSpc>
                <a:spcPct val="15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Chairman and Director</a:t>
            </a:r>
          </a:p>
          <a:p>
            <a:pPr>
              <a:lnSpc>
                <a:spcPct val="15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Chief Financial Officer and Director</a:t>
            </a:r>
          </a:p>
          <a:p>
            <a:pPr>
              <a:lnSpc>
                <a:spcPct val="15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V.P. of Sales &amp; Marketing and Director</a:t>
            </a:r>
          </a:p>
          <a:p>
            <a:pPr>
              <a:lnSpc>
                <a:spcPct val="15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V.P. of Engineering and Director</a:t>
            </a:r>
          </a:p>
          <a:p>
            <a:pPr>
              <a:lnSpc>
                <a:spcPct val="15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M &amp; A Specialist and Director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425" y="6448768"/>
            <a:ext cx="40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Eurostile"/>
                <a:cs typeface="Eurostile"/>
              </a:rPr>
              <a:t>10</a:t>
            </a:r>
            <a:endParaRPr lang="en-US" sz="1400" dirty="0">
              <a:solidFill>
                <a:schemeClr val="bg1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5770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0962" y="2789637"/>
            <a:ext cx="1714122" cy="402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0962" y="3509073"/>
            <a:ext cx="1714122" cy="4154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0962" y="4253918"/>
            <a:ext cx="1714122" cy="4224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0962" y="1639995"/>
            <a:ext cx="1714122" cy="4454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904" y="1639994"/>
            <a:ext cx="185291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OUTSTANDING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904" y="2784095"/>
            <a:ext cx="18529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SHARE PRICE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7904" y="3509062"/>
            <a:ext cx="18529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MARKET CAP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7904" y="4253918"/>
            <a:ext cx="185291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AVG. TRADING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2073" y="1497734"/>
            <a:ext cx="18529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Issued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2073" y="1789188"/>
            <a:ext cx="18529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Warrants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2073" y="2085485"/>
            <a:ext cx="18529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Fully Diluted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2073" y="2789637"/>
            <a:ext cx="21395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(as of July 15, 2013)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2073" y="3509073"/>
            <a:ext cx="195701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Basic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2073" y="4253918"/>
            <a:ext cx="195701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(30 day average)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8749" y="4253918"/>
            <a:ext cx="222072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46,611 shares/day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749" y="3509073"/>
            <a:ext cx="195701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CAD $ 12.1 Million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8749" y="2789637"/>
            <a:ext cx="195701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CAD $ 0.16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58749" y="1497734"/>
            <a:ext cx="18529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75.7 Million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8748" y="1789188"/>
            <a:ext cx="314248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35.1 Million  (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Exercise Price of $0.20)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8749" y="2085485"/>
            <a:ext cx="18529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 117 Million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7422" y="735591"/>
            <a:ext cx="329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SHARE STRUCTURE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425" y="6448768"/>
            <a:ext cx="405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Eurostile"/>
                <a:cs typeface="Eurostile"/>
              </a:rPr>
              <a:t>11</a:t>
            </a:r>
            <a:endParaRPr lang="en-US" sz="1400" dirty="0">
              <a:solidFill>
                <a:schemeClr val="bg1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8144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/>
          </p:cNvSpPr>
          <p:nvPr/>
        </p:nvSpPr>
        <p:spPr>
          <a:xfrm>
            <a:off x="898936" y="1454953"/>
            <a:ext cx="7339942" cy="4012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30000"/>
              </a:lnSpc>
              <a:buClr>
                <a:srgbClr val="214172"/>
              </a:buClr>
              <a:buFont typeface="Wingdings" charset="2"/>
              <a:buChar char="§"/>
            </a:pPr>
            <a:r>
              <a:rPr lang="en-US" sz="1800" b="1" dirty="0" smtClean="0">
                <a:solidFill>
                  <a:srgbClr val="3E3E3E"/>
                </a:solidFill>
                <a:latin typeface="Calibri"/>
                <a:cs typeface="Calibri"/>
              </a:rPr>
              <a:t>Capability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 – </a:t>
            </a:r>
            <a:r>
              <a:rPr lang="en-US" sz="1800" i="1" dirty="0" err="1" smtClean="0">
                <a:solidFill>
                  <a:srgbClr val="3E3E3E"/>
                </a:solidFill>
                <a:latin typeface="Calibri"/>
                <a:cs typeface="Calibri"/>
              </a:rPr>
              <a:t>Valdor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 has qualified professionals at all levels who are prepared to identify and solve the most pressing needs of clients</a:t>
            </a:r>
          </a:p>
          <a:p>
            <a:pPr marL="285750" indent="-285750" algn="l">
              <a:lnSpc>
                <a:spcPct val="130000"/>
              </a:lnSpc>
              <a:buClr>
                <a:srgbClr val="214172"/>
              </a:buClr>
              <a:buFont typeface="Wingdings" charset="2"/>
              <a:buChar char="§"/>
            </a:pPr>
            <a:r>
              <a:rPr lang="en-US" sz="1800" b="1" dirty="0" smtClean="0">
                <a:solidFill>
                  <a:srgbClr val="3E3E3E"/>
                </a:solidFill>
                <a:latin typeface="Calibri"/>
                <a:cs typeface="Calibri"/>
              </a:rPr>
              <a:t>Durability &amp; Survivability 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– </a:t>
            </a:r>
            <a:r>
              <a:rPr lang="en-US" sz="1800" i="1" dirty="0" err="1" smtClean="0">
                <a:solidFill>
                  <a:srgbClr val="3E3E3E"/>
                </a:solidFill>
                <a:latin typeface="Calibri"/>
                <a:cs typeface="Calibri"/>
              </a:rPr>
              <a:t>Valdor’s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 products are designed and manufactured to the toughest specifications in the industry</a:t>
            </a:r>
          </a:p>
          <a:p>
            <a:pPr marL="285750" indent="-285750" algn="l">
              <a:lnSpc>
                <a:spcPct val="130000"/>
              </a:lnSpc>
              <a:buFont typeface="Wingdings" charset="2"/>
              <a:buChar char="§"/>
            </a:pPr>
            <a:r>
              <a:rPr lang="en-US" sz="1800" b="1" dirty="0" smtClean="0">
                <a:solidFill>
                  <a:srgbClr val="3E3E3E"/>
                </a:solidFill>
                <a:latin typeface="Calibri"/>
                <a:cs typeface="Calibri"/>
              </a:rPr>
              <a:t>Affordability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 – </a:t>
            </a:r>
            <a:r>
              <a:rPr lang="en-US" sz="1800" i="1" dirty="0" err="1" smtClean="0">
                <a:solidFill>
                  <a:srgbClr val="3E3E3E"/>
                </a:solidFill>
                <a:latin typeface="Calibri"/>
                <a:cs typeface="Calibri"/>
              </a:rPr>
              <a:t>Valdor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 has long-standing partnerships &amp; relationships with high-quality, reliable, cost competitive suppliers</a:t>
            </a:r>
          </a:p>
          <a:p>
            <a:pPr marL="285750" indent="-285750" algn="l">
              <a:lnSpc>
                <a:spcPct val="130000"/>
              </a:lnSpc>
              <a:buFont typeface="Wingdings" charset="2"/>
              <a:buChar char="§"/>
            </a:pPr>
            <a:r>
              <a:rPr lang="en-US" sz="1800" b="1" dirty="0" smtClean="0">
                <a:solidFill>
                  <a:srgbClr val="3E3E3E"/>
                </a:solidFill>
                <a:latin typeface="Calibri"/>
                <a:cs typeface="Calibri"/>
              </a:rPr>
              <a:t>Deliverability</a:t>
            </a:r>
            <a:r>
              <a:rPr lang="en-US" sz="1800" dirty="0" smtClean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– </a:t>
            </a:r>
            <a:r>
              <a:rPr lang="en-US" sz="1800" i="1" dirty="0" err="1" smtClean="0">
                <a:solidFill>
                  <a:srgbClr val="3E3E3E"/>
                </a:solidFill>
                <a:latin typeface="Calibri"/>
                <a:cs typeface="Calibri"/>
              </a:rPr>
              <a:t>Valdor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 guarantees that it will deliver on time and will meet its promises to customers</a:t>
            </a:r>
          </a:p>
          <a:p>
            <a:pPr marL="285750" indent="-285750" algn="l">
              <a:lnSpc>
                <a:spcPct val="130000"/>
              </a:lnSpc>
              <a:buFont typeface="Wingdings" charset="2"/>
              <a:buChar char="§"/>
            </a:pPr>
            <a:r>
              <a:rPr lang="en-US" sz="1800" b="1" dirty="0" smtClean="0">
                <a:solidFill>
                  <a:srgbClr val="3E3E3E"/>
                </a:solidFill>
                <a:latin typeface="Calibri"/>
                <a:cs typeface="Calibri"/>
              </a:rPr>
              <a:t>Credibility</a:t>
            </a:r>
            <a:r>
              <a:rPr lang="en-US" sz="1800" dirty="0" smtClean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– </a:t>
            </a:r>
            <a:r>
              <a:rPr lang="en-US" sz="1800" i="1" dirty="0" err="1" smtClean="0">
                <a:solidFill>
                  <a:srgbClr val="3E3E3E"/>
                </a:solidFill>
                <a:latin typeface="Calibri"/>
                <a:cs typeface="Calibri"/>
              </a:rPr>
              <a:t>Valdor’s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 principal objective</a:t>
            </a:r>
            <a:r>
              <a:rPr lang="en-US" sz="1800" i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n-US" sz="1800" i="1" dirty="0" smtClean="0">
                <a:solidFill>
                  <a:srgbClr val="3E3E3E"/>
                </a:solidFill>
                <a:latin typeface="Calibri"/>
                <a:cs typeface="Calibri"/>
              </a:rPr>
              <a:t>is to build strong, enduring relationships with clients that are verifiable from day one</a:t>
            </a:r>
            <a:endParaRPr lang="en-US" sz="1800" i="1" dirty="0">
              <a:solidFill>
                <a:srgbClr val="3E3E3E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421" y="735591"/>
            <a:ext cx="58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VISION &amp; VALUES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25" y="6448768"/>
            <a:ext cx="40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Eurostile"/>
                <a:cs typeface="Eurostile"/>
              </a:rPr>
              <a:t>12</a:t>
            </a:r>
            <a:endParaRPr lang="en-US" sz="1400" dirty="0">
              <a:solidFill>
                <a:schemeClr val="bg1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9060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7422" y="735591"/>
            <a:ext cx="390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CORPORATE INFORMATION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7903" y="1637917"/>
            <a:ext cx="6655229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E19B22"/>
              </a:buClr>
            </a:pPr>
            <a:r>
              <a:rPr lang="en-US" sz="2200" b="1" dirty="0" err="1">
                <a:solidFill>
                  <a:srgbClr val="404040"/>
                </a:solidFill>
              </a:rPr>
              <a:t>Valdor</a:t>
            </a:r>
            <a:r>
              <a:rPr lang="en-US" sz="2200" b="1" dirty="0">
                <a:solidFill>
                  <a:srgbClr val="404040"/>
                </a:solidFill>
              </a:rPr>
              <a:t> Technology International Inc.</a:t>
            </a:r>
          </a:p>
          <a:p>
            <a:pPr algn="ctr">
              <a:lnSpc>
                <a:spcPct val="130000"/>
              </a:lnSpc>
              <a:buClr>
                <a:srgbClr val="E19B22"/>
              </a:buClr>
            </a:pPr>
            <a:r>
              <a:rPr lang="en-US" sz="2200" dirty="0">
                <a:solidFill>
                  <a:srgbClr val="404040"/>
                </a:solidFill>
              </a:rPr>
              <a:t>Suite 450 – 789 West Pender St.</a:t>
            </a:r>
          </a:p>
          <a:p>
            <a:pPr algn="ctr">
              <a:lnSpc>
                <a:spcPct val="130000"/>
              </a:lnSpc>
              <a:buClr>
                <a:srgbClr val="E19B22"/>
              </a:buClr>
            </a:pPr>
            <a:r>
              <a:rPr lang="en-US" sz="2200" dirty="0">
                <a:solidFill>
                  <a:srgbClr val="404040"/>
                </a:solidFill>
              </a:rPr>
              <a:t>Vancouver, B.C. V6C 1H2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7903" y="3316582"/>
            <a:ext cx="6655229" cy="159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E19B22"/>
              </a:buClr>
            </a:pPr>
            <a:r>
              <a:rPr lang="en-US" sz="2200" b="1" dirty="0" err="1" smtClean="0">
                <a:solidFill>
                  <a:srgbClr val="404040"/>
                </a:solidFill>
              </a:rPr>
              <a:t>Elston</a:t>
            </a:r>
            <a:r>
              <a:rPr lang="en-US" sz="2200" b="1" dirty="0" smtClean="0">
                <a:solidFill>
                  <a:srgbClr val="404040"/>
                </a:solidFill>
              </a:rPr>
              <a:t> Johnston, </a:t>
            </a:r>
            <a:r>
              <a:rPr lang="en-US" sz="2200" dirty="0" smtClean="0">
                <a:solidFill>
                  <a:srgbClr val="404040"/>
                </a:solidFill>
              </a:rPr>
              <a:t>Chairman</a:t>
            </a:r>
          </a:p>
          <a:p>
            <a:pPr algn="ctr">
              <a:lnSpc>
                <a:spcPct val="130000"/>
              </a:lnSpc>
              <a:buClr>
                <a:srgbClr val="E19B22"/>
              </a:buClr>
            </a:pPr>
            <a:endParaRPr lang="en-US" dirty="0" smtClean="0">
              <a:solidFill>
                <a:srgbClr val="404040"/>
              </a:solidFill>
            </a:endParaRPr>
          </a:p>
          <a:p>
            <a:pPr algn="ctr"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Tel:604-687-3775</a:t>
            </a:r>
          </a:p>
          <a:p>
            <a:pPr algn="ctr"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404040"/>
                </a:solidFill>
              </a:rPr>
              <a:t>Fax: 604-689-7654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7903" y="5251916"/>
            <a:ext cx="66552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E19B22"/>
              </a:buClr>
            </a:pPr>
            <a:r>
              <a:rPr lang="en-US" dirty="0" smtClean="0">
                <a:solidFill>
                  <a:srgbClr val="0000FF"/>
                </a:solidFill>
                <a:hlinkClick r:id="rId2"/>
              </a:rPr>
              <a:t>www.valdortech.com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25" y="6448768"/>
            <a:ext cx="40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Eurostile"/>
                <a:cs typeface="Eurostile"/>
              </a:rPr>
              <a:t>13</a:t>
            </a:r>
            <a:endParaRPr lang="en-US" sz="1400" dirty="0">
              <a:solidFill>
                <a:schemeClr val="bg1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9503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421" y="735591"/>
            <a:ext cx="58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THE FIBER OPTICS MARKET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935" y="1323001"/>
            <a:ext cx="7257471" cy="463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Fiber optics are the future of communications and are currently being installed in homes throughout North America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Fiber optics require sophisticated connectors, splitters, and passive devices that transfer </a:t>
            </a:r>
            <a:r>
              <a:rPr lang="en-US" sz="19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 light signal between the source and the recipient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Connectors, splitters, and passive devices are a major profit center in the fiber optics industry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3E3E3E"/>
                </a:solidFill>
                <a:cs typeface="Calibri"/>
              </a:rPr>
              <a:t>Fiber optics are currently installed in only 5% to 10% of </a:t>
            </a:r>
            <a:r>
              <a:rPr lang="en-US" sz="1900" dirty="0">
                <a:solidFill>
                  <a:srgbClr val="3E3E3E"/>
                </a:solidFill>
                <a:cs typeface="Calibri"/>
              </a:rPr>
              <a:t>homes in Canada and the </a:t>
            </a:r>
            <a:r>
              <a:rPr lang="en-US" sz="1900" dirty="0" smtClean="0">
                <a:solidFill>
                  <a:srgbClr val="3E3E3E"/>
                </a:solidFill>
                <a:cs typeface="Calibri"/>
              </a:rPr>
              <a:t>United States</a:t>
            </a:r>
            <a:endParaRPr lang="en-US" sz="1900" dirty="0">
              <a:solidFill>
                <a:srgbClr val="3E3E3E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Extended temperature splitters DID NOT EXIST… until </a:t>
            </a:r>
            <a:r>
              <a:rPr lang="en-US" sz="1900" dirty="0" err="1" smtClean="0">
                <a:solidFill>
                  <a:srgbClr val="3E3E3E"/>
                </a:solidFill>
                <a:latin typeface="Calibri"/>
                <a:cs typeface="Calibri"/>
              </a:rPr>
              <a:t>Valdor’s</a:t>
            </a: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 team designed, created, tested, and manufactured a hermetically sealed product that is immune to humidity and extreme weather factors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425" y="6448768"/>
            <a:ext cx="29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Eurostile"/>
                <a:cs typeface="Eurostile"/>
              </a:rPr>
              <a:t>2</a:t>
            </a:r>
            <a:endParaRPr lang="en-US" sz="1400" dirty="0">
              <a:solidFill>
                <a:schemeClr val="bg1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9340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9338" y="2769712"/>
            <a:ext cx="321638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Telecom/Carrier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PON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Enterprise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CATV</a:t>
            </a:r>
            <a:endParaRPr lang="en-US" sz="1600" dirty="0">
              <a:solidFill>
                <a:srgbClr val="3E3E3E"/>
              </a:solidFill>
              <a:latin typeface="Constantia"/>
              <a:cs typeface="Constant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1578" y="2769712"/>
            <a:ext cx="321638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Medical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Commercial/Industrial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Military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Security</a:t>
            </a:r>
            <a:endParaRPr lang="en-US" sz="1600" dirty="0">
              <a:solidFill>
                <a:srgbClr val="3E3E3E"/>
              </a:solidFill>
              <a:latin typeface="Constantia"/>
              <a:cs typeface="Constant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421" y="735591"/>
            <a:ext cx="58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MARKETS &amp; APPLICATIONS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10" name="Title 9"/>
          <p:cNvSpPr txBox="1">
            <a:spLocks/>
          </p:cNvSpPr>
          <p:nvPr/>
        </p:nvSpPr>
        <p:spPr>
          <a:xfrm>
            <a:off x="915429" y="1483264"/>
            <a:ext cx="7125518" cy="953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i="1" dirty="0" err="1" smtClean="0">
                <a:solidFill>
                  <a:srgbClr val="3E3E3E"/>
                </a:solidFill>
                <a:latin typeface="Constantia"/>
                <a:cs typeface="Constantia"/>
              </a:rPr>
              <a:t>Valdor</a:t>
            </a:r>
            <a:r>
              <a:rPr lang="en-US" sz="2000" i="1" dirty="0" smtClean="0">
                <a:solidFill>
                  <a:srgbClr val="3E3E3E"/>
                </a:solidFill>
                <a:latin typeface="Constantia"/>
                <a:cs typeface="Constantia"/>
              </a:rPr>
              <a:t> serves customers in a variety of diverse markets; meeting the most stringent performance, quality, reliability and </a:t>
            </a:r>
            <a:r>
              <a:rPr lang="en-US" sz="2000" i="1" dirty="0" err="1" smtClean="0">
                <a:solidFill>
                  <a:srgbClr val="3E3E3E"/>
                </a:solidFill>
                <a:latin typeface="Constantia"/>
                <a:cs typeface="Constantia"/>
              </a:rPr>
              <a:t>RoHS</a:t>
            </a:r>
            <a:r>
              <a:rPr lang="en-US" sz="2000" i="1" dirty="0" smtClean="0">
                <a:solidFill>
                  <a:srgbClr val="3E3E3E"/>
                </a:solidFill>
                <a:latin typeface="Constantia"/>
                <a:cs typeface="Constantia"/>
              </a:rPr>
              <a:t> requirements</a:t>
            </a:r>
            <a:endParaRPr lang="en-US" sz="2000" i="1" dirty="0">
              <a:solidFill>
                <a:srgbClr val="3E3E3E"/>
              </a:solidFill>
              <a:latin typeface="Constantia"/>
              <a:cs typeface="Constant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425" y="6448768"/>
            <a:ext cx="294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Eurostile"/>
                <a:cs typeface="Eurostil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86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709" y="2834402"/>
            <a:ext cx="1490134" cy="13377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115964"/>
                </a:solidFill>
                <a:latin typeface="Eurostile"/>
                <a:cs typeface="Eurostile"/>
              </a:rPr>
              <a:t>Valdor</a:t>
            </a:r>
            <a:endParaRPr lang="en-US" sz="2000" b="1" dirty="0">
              <a:solidFill>
                <a:srgbClr val="115964"/>
              </a:solidFill>
              <a:latin typeface="Eurostile"/>
              <a:cs typeface="Eurostile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5672841" y="4090094"/>
            <a:ext cx="473075" cy="750315"/>
          </a:xfrm>
          <a:prstGeom prst="upArrow">
            <a:avLst/>
          </a:prstGeom>
          <a:effectLst>
            <a:outerShdw blurRad="260350" dist="139700" dir="5400000" sx="109000" sy="109000" algn="ctr" rotWithShape="0">
              <a:schemeClr val="accent1">
                <a:shade val="9000"/>
                <a:satMod val="105000"/>
                <a:alpha val="84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30534" y="4936913"/>
            <a:ext cx="1357690" cy="8178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err="1" smtClean="0">
                <a:latin typeface="Eurostile"/>
                <a:cs typeface="Eurostile"/>
              </a:rPr>
              <a:t>Valdor</a:t>
            </a:r>
            <a:endParaRPr lang="en-US" sz="2800" dirty="0" smtClean="0">
              <a:latin typeface="Eurostile"/>
              <a:cs typeface="Eurostile"/>
            </a:endParaRPr>
          </a:p>
          <a:p>
            <a:pPr algn="ctr"/>
            <a:r>
              <a:rPr lang="en-US" sz="2800" dirty="0" smtClean="0">
                <a:latin typeface="Eurostile"/>
                <a:cs typeface="Eurostile"/>
              </a:rPr>
              <a:t>Focus</a:t>
            </a:r>
            <a:endParaRPr lang="en-US" sz="2800" dirty="0">
              <a:latin typeface="Eurostile"/>
              <a:cs typeface="Eurostil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2070" y="2834402"/>
            <a:ext cx="1490134" cy="13377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115964"/>
                </a:solidFill>
                <a:latin typeface="Eurostile"/>
                <a:cs typeface="Eurostile"/>
              </a:rPr>
              <a:t>Valdor’s</a:t>
            </a:r>
            <a:endParaRPr lang="en-US" sz="2000" b="1" dirty="0" smtClean="0">
              <a:solidFill>
                <a:srgbClr val="115964"/>
              </a:solidFill>
              <a:latin typeface="Eurostile"/>
              <a:cs typeface="Eurostile"/>
            </a:endParaRPr>
          </a:p>
          <a:p>
            <a:pPr algn="ctr"/>
            <a:r>
              <a:rPr lang="en-US" sz="2000" b="1" dirty="0" smtClean="0">
                <a:solidFill>
                  <a:srgbClr val="115964"/>
                </a:solidFill>
                <a:latin typeface="Eurostile"/>
                <a:cs typeface="Eurostile"/>
              </a:rPr>
              <a:t>Clients</a:t>
            </a:r>
            <a:endParaRPr lang="en-US" sz="2000" b="1" dirty="0">
              <a:solidFill>
                <a:srgbClr val="115964"/>
              </a:solidFill>
              <a:latin typeface="Eurostile"/>
              <a:cs typeface="Eurostil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8224" y="2867814"/>
            <a:ext cx="1490134" cy="13377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115964"/>
                </a:solidFill>
                <a:latin typeface="Eurostile"/>
                <a:cs typeface="Eurostile"/>
              </a:rPr>
              <a:t>Clients of </a:t>
            </a:r>
            <a:r>
              <a:rPr lang="en-US" sz="2000" b="1" dirty="0" err="1" smtClean="0">
                <a:solidFill>
                  <a:srgbClr val="115964"/>
                </a:solidFill>
                <a:latin typeface="Eurostile"/>
                <a:cs typeface="Eurostile"/>
              </a:rPr>
              <a:t>Valdor’s</a:t>
            </a:r>
            <a:r>
              <a:rPr lang="en-US" sz="2000" b="1" dirty="0" smtClean="0">
                <a:solidFill>
                  <a:srgbClr val="115964"/>
                </a:solidFill>
                <a:latin typeface="Eurostile"/>
                <a:cs typeface="Eurostile"/>
              </a:rPr>
              <a:t> Clients</a:t>
            </a:r>
            <a:endParaRPr lang="en-US" sz="2000" b="1" dirty="0">
              <a:solidFill>
                <a:srgbClr val="115964"/>
              </a:solidFill>
              <a:latin typeface="Eurostile"/>
              <a:cs typeface="Eurostile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483768" y="3227854"/>
            <a:ext cx="1088570" cy="606955"/>
          </a:xfrm>
          <a:prstGeom prst="leftRightArrow">
            <a:avLst/>
          </a:prstGeom>
          <a:solidFill>
            <a:srgbClr val="2BBC11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5364088" y="3227854"/>
            <a:ext cx="1088570" cy="606955"/>
          </a:xfrm>
          <a:prstGeom prst="leftRightArrow">
            <a:avLst/>
          </a:prstGeom>
          <a:solidFill>
            <a:srgbClr val="2BBC11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891709" y="1341946"/>
            <a:ext cx="7186649" cy="1197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i="1" dirty="0" err="1" smtClean="0">
                <a:solidFill>
                  <a:srgbClr val="3E3E3E"/>
                </a:solidFill>
                <a:latin typeface="Constantia"/>
                <a:cs typeface="Constantia"/>
              </a:rPr>
              <a:t>Valdor</a:t>
            </a:r>
            <a:r>
              <a:rPr lang="en-US" sz="2000" i="1" dirty="0" smtClean="0">
                <a:solidFill>
                  <a:srgbClr val="3E3E3E"/>
                </a:solidFill>
                <a:latin typeface="Constantia"/>
                <a:cs typeface="Constantia"/>
              </a:rPr>
              <a:t> is focused on understanding every aspect of their clients’ business so that </a:t>
            </a:r>
            <a:r>
              <a:rPr lang="en-US" sz="2000" i="1" dirty="0" err="1" smtClean="0">
                <a:solidFill>
                  <a:srgbClr val="3E3E3E"/>
                </a:solidFill>
                <a:latin typeface="Constantia"/>
                <a:cs typeface="Constantia"/>
              </a:rPr>
              <a:t>Valdor</a:t>
            </a:r>
            <a:r>
              <a:rPr lang="en-US" sz="2000" i="1" dirty="0" smtClean="0">
                <a:solidFill>
                  <a:srgbClr val="3E3E3E"/>
                </a:solidFill>
                <a:latin typeface="Constantia"/>
                <a:cs typeface="Constantia"/>
              </a:rPr>
              <a:t> can maximize and drive value for their clients’ operations and logistical needs</a:t>
            </a:r>
            <a:endParaRPr lang="en-US" sz="2000" i="1" dirty="0">
              <a:solidFill>
                <a:srgbClr val="3E3E3E"/>
              </a:solidFill>
              <a:latin typeface="Constantia"/>
              <a:cs typeface="Constant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421" y="735591"/>
            <a:ext cx="58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DELIVERING VALUE FOR CLIENTS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624678" y="4492115"/>
            <a:ext cx="2968966" cy="1197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 err="1" smtClean="0">
                <a:solidFill>
                  <a:srgbClr val="3E3E3E"/>
                </a:solidFill>
                <a:latin typeface="Constantia"/>
                <a:cs typeface="Constantia"/>
              </a:rPr>
              <a:t>Valdor</a:t>
            </a:r>
            <a:r>
              <a:rPr lang="en-US" sz="1600" i="1" dirty="0" smtClean="0">
                <a:solidFill>
                  <a:srgbClr val="3E3E3E"/>
                </a:solidFill>
                <a:latin typeface="Constantia"/>
                <a:cs typeface="Constantia"/>
              </a:rPr>
              <a:t> wants to supply the parts and services to reliably meet their clients’ needs in the most cost-effective manner possible</a:t>
            </a:r>
            <a:endParaRPr lang="en-US" sz="1600" i="1" dirty="0">
              <a:solidFill>
                <a:srgbClr val="3E3E3E"/>
              </a:solidFill>
              <a:latin typeface="Constantia"/>
              <a:cs typeface="Constant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425" y="6448768"/>
            <a:ext cx="294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Eurostile"/>
                <a:cs typeface="Eurostile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50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421" y="735591"/>
            <a:ext cx="58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VALDOR’S CAPABILITIES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937" y="1314754"/>
            <a:ext cx="443695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Solutions derived from innovative, state-of-the-art technologies and proprietary manufacturing techniques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Consulting &amp; Engineering Services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Quick Turn &amp; Prototype Support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Custom </a:t>
            </a:r>
            <a:r>
              <a:rPr lang="en-US" sz="2000" dirty="0">
                <a:solidFill>
                  <a:srgbClr val="3E3E3E"/>
                </a:solidFill>
                <a:latin typeface="Constantia"/>
                <a:cs typeface="Constantia"/>
              </a:rPr>
              <a:t>Solutions &amp; </a:t>
            </a: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Redesign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E3E3E"/>
                </a:solidFill>
                <a:latin typeface="Constantia"/>
                <a:cs typeface="Constantia"/>
              </a:rPr>
              <a:t>ISO certified offshore manufacturing plant (enables high volume production and quick production ramp-ups)</a:t>
            </a:r>
          </a:p>
        </p:txBody>
      </p:sp>
      <p:pic>
        <p:nvPicPr>
          <p:cNvPr id="2" name="Picture 1" descr="Fiber Hu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53" y="1481370"/>
            <a:ext cx="2754574" cy="419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425" y="6448768"/>
            <a:ext cx="294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Eurostile"/>
                <a:cs typeface="Eurostile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680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84367" y="1323002"/>
            <a:ext cx="3678219" cy="4512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3476" y="1323001"/>
            <a:ext cx="3678219" cy="4512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7421" y="735591"/>
            <a:ext cx="58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WHAT WE DO…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936" y="1883797"/>
            <a:ext cx="3274109" cy="132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3E3E3E"/>
                </a:solidFill>
                <a:latin typeface="Constantia"/>
                <a:cs typeface="Constantia"/>
              </a:rPr>
              <a:t>Passive Devices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3E3E3E"/>
                </a:solidFill>
                <a:latin typeface="Constantia"/>
                <a:cs typeface="Constantia"/>
              </a:rPr>
              <a:t>Splitters/Couplers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3E3E3E"/>
                </a:solidFill>
                <a:latin typeface="Constantia"/>
                <a:cs typeface="Constantia"/>
              </a:rPr>
              <a:t>Attenuators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3E3E3E"/>
                </a:solidFill>
                <a:latin typeface="Constantia"/>
                <a:cs typeface="Constantia"/>
              </a:rPr>
              <a:t>DWDMs/CWDMs</a:t>
            </a:r>
            <a:endParaRPr lang="en-US" sz="1400" dirty="0">
              <a:solidFill>
                <a:srgbClr val="3E3E3E"/>
              </a:solidFill>
              <a:latin typeface="Constantia"/>
              <a:cs typeface="Constant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913" y="3233862"/>
            <a:ext cx="3274109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rgbClr val="3E3E3E"/>
                </a:solidFill>
                <a:latin typeface="Constantia"/>
                <a:cs typeface="Constantia"/>
              </a:rPr>
              <a:t>Interconnect Solutions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3E3E3E"/>
                </a:solidFill>
                <a:latin typeface="Constantia"/>
                <a:cs typeface="Constantia"/>
              </a:rPr>
              <a:t>Patch Cords &amp; Cable Assemblies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3E3E3E"/>
                </a:solidFill>
                <a:latin typeface="Constantia"/>
                <a:cs typeface="Constantia"/>
              </a:rPr>
              <a:t>Enclosures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3E3E3E"/>
                </a:solidFill>
                <a:latin typeface="Constantia"/>
                <a:cs typeface="Constantia"/>
              </a:rPr>
              <a:t>Termination Kits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1679" y="2446575"/>
            <a:ext cx="3327716" cy="240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3E3E3E"/>
                </a:solidFill>
                <a:latin typeface="Constantia"/>
                <a:cs typeface="Constantia"/>
              </a:rPr>
              <a:t>Support &amp; Services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3E3E3E"/>
                </a:solidFill>
                <a:latin typeface="Constantia"/>
                <a:cs typeface="Constantia"/>
              </a:rPr>
              <a:t>Commercial Specifications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3E3E3E"/>
                </a:solidFill>
                <a:latin typeface="Constantia"/>
                <a:cs typeface="Constantia"/>
              </a:rPr>
              <a:t>Industrial Grade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3E3E3E"/>
                </a:solidFill>
                <a:latin typeface="Constantia"/>
                <a:cs typeface="Constantia"/>
              </a:rPr>
              <a:t>Extended Range Requirements (</a:t>
            </a:r>
            <a:r>
              <a:rPr lang="en-US" sz="1400" i="1" dirty="0" smtClean="0">
                <a:solidFill>
                  <a:srgbClr val="3E3E3E"/>
                </a:solidFill>
                <a:latin typeface="Constantia"/>
                <a:cs typeface="Constantia"/>
              </a:rPr>
              <a:t>Includes 1 x n splitter with capacity to handle extreme weather conditions for PON deployments)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3433" y="1891319"/>
            <a:ext cx="327410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3E3E3E"/>
                </a:solidFill>
                <a:latin typeface="Constantia"/>
                <a:cs typeface="Constantia"/>
              </a:rPr>
              <a:t>Telcordia</a:t>
            </a:r>
            <a:r>
              <a:rPr lang="en-US" dirty="0" smtClean="0">
                <a:solidFill>
                  <a:srgbClr val="3E3E3E"/>
                </a:solidFill>
                <a:latin typeface="Constantia"/>
                <a:cs typeface="Constantia"/>
              </a:rPr>
              <a:t> </a:t>
            </a:r>
            <a:r>
              <a:rPr lang="en-US" dirty="0">
                <a:solidFill>
                  <a:srgbClr val="3E3E3E"/>
                </a:solidFill>
                <a:latin typeface="Constantia"/>
                <a:cs typeface="Constantia"/>
              </a:rPr>
              <a:t>Certified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936" y="1484371"/>
            <a:ext cx="348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PRODUCTS &amp; SOLUTIONS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102" y="4862475"/>
            <a:ext cx="33773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3E3E3E"/>
                </a:solidFill>
                <a:latin typeface="Constantia"/>
                <a:cs typeface="Constantia"/>
              </a:rPr>
              <a:t>Custom Products &amp; Options</a:t>
            </a:r>
            <a:endParaRPr lang="en-US" dirty="0">
              <a:solidFill>
                <a:srgbClr val="3E3E3E"/>
              </a:solidFill>
              <a:latin typeface="Constantia"/>
              <a:cs typeface="Constant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3433" y="1518428"/>
            <a:ext cx="292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PROJECT CAPABILITIES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425" y="6448768"/>
            <a:ext cx="29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Eurostile"/>
                <a:cs typeface="Eurostile"/>
              </a:rPr>
              <a:t>6</a:t>
            </a:r>
            <a:endParaRPr lang="en-US" sz="1400" dirty="0">
              <a:solidFill>
                <a:schemeClr val="bg1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0007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7421" y="735591"/>
            <a:ext cx="635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FINDING SOLUTIONS FOR A MAJOR TELECOM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936" y="1397215"/>
            <a:ext cx="7422413" cy="387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900" b="1" dirty="0" smtClean="0">
                <a:solidFill>
                  <a:srgbClr val="3E3E3E"/>
                </a:solidFill>
                <a:latin typeface="Calibri"/>
                <a:cs typeface="Calibri"/>
              </a:rPr>
              <a:t>The Situation</a:t>
            </a: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: In Q4 of 2012, a major Telecom provider in Canada approached </a:t>
            </a:r>
            <a:r>
              <a:rPr lang="en-US" sz="1900" dirty="0" err="1" smtClean="0">
                <a:solidFill>
                  <a:srgbClr val="3E3E3E"/>
                </a:solidFill>
                <a:latin typeface="Calibri"/>
                <a:cs typeface="Calibri"/>
              </a:rPr>
              <a:t>Valdor</a:t>
            </a: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 for help with a serious technical problem in their Fiber to the Home Network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900" b="1" dirty="0" smtClean="0">
                <a:solidFill>
                  <a:srgbClr val="3E3E3E"/>
                </a:solidFill>
                <a:latin typeface="Calibri"/>
                <a:cs typeface="Calibri"/>
              </a:rPr>
              <a:t>The Challenge</a:t>
            </a: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: The Telecom’s existing 1:32 splitters across Canada were malfunctioning due to low temperatures (several other vendors were unable to meet the Telecom’s required specifications)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900" b="1" dirty="0" smtClean="0">
                <a:solidFill>
                  <a:srgbClr val="3E3E3E"/>
                </a:solidFill>
                <a:latin typeface="Calibri"/>
                <a:cs typeface="Calibri"/>
              </a:rPr>
              <a:t>The Solution</a:t>
            </a: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: </a:t>
            </a:r>
            <a:r>
              <a:rPr lang="en-US" sz="1900" dirty="0" err="1" smtClean="0">
                <a:solidFill>
                  <a:srgbClr val="3E3E3E"/>
                </a:solidFill>
                <a:latin typeface="Calibri"/>
                <a:cs typeface="Calibri"/>
              </a:rPr>
              <a:t>Valdor’s</a:t>
            </a:r>
            <a:r>
              <a:rPr lang="en-US" sz="1900" dirty="0" smtClean="0">
                <a:solidFill>
                  <a:srgbClr val="3E3E3E"/>
                </a:solidFill>
                <a:latin typeface="Calibri"/>
                <a:cs typeface="Calibri"/>
              </a:rPr>
              <a:t> Engineering and Manufacturing Team conducted a thorough analysis and came up with an innovative solution that satisfies all of the Telecom provider’s extreme weather specifications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425" y="6448768"/>
            <a:ext cx="294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Eurostile"/>
                <a:cs typeface="Eurostile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82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421" y="735591"/>
            <a:ext cx="625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FINDING SOLUTIONS FOR A MAJOR TELECOM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936" y="1409022"/>
            <a:ext cx="7851264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3E3E3E"/>
                </a:solidFill>
                <a:cs typeface="Calibri"/>
              </a:rPr>
              <a:t>The Canadian Telecom installed several of </a:t>
            </a:r>
            <a:r>
              <a:rPr lang="en-US" sz="1600" dirty="0" err="1" smtClean="0">
                <a:solidFill>
                  <a:srgbClr val="3E3E3E"/>
                </a:solidFill>
                <a:cs typeface="Calibri"/>
              </a:rPr>
              <a:t>Valdor’s</a:t>
            </a:r>
            <a:r>
              <a:rPr lang="en-US" sz="1600" dirty="0" smtClean="0">
                <a:solidFill>
                  <a:srgbClr val="3E3E3E"/>
                </a:solidFill>
                <a:cs typeface="Calibri"/>
              </a:rPr>
              <a:t> 1:32 splitters in February 2013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3E3E3E"/>
                </a:solidFill>
                <a:cs typeface="Calibri"/>
              </a:rPr>
              <a:t>The splitters have been operational </a:t>
            </a:r>
            <a:r>
              <a:rPr lang="en-US" sz="1600" dirty="0" smtClean="0">
                <a:solidFill>
                  <a:srgbClr val="3E3E3E"/>
                </a:solidFill>
                <a:cs typeface="Calibri"/>
              </a:rPr>
              <a:t>since February 2013 with no failures to date</a:t>
            </a:r>
            <a:endParaRPr lang="en-US" sz="1600" dirty="0" smtClean="0">
              <a:solidFill>
                <a:srgbClr val="3E3E3E"/>
              </a:solidFill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3E3E3E"/>
                </a:solidFill>
                <a:cs typeface="Calibri"/>
              </a:rPr>
              <a:t>The Telecom has recently made a decision to purchase additional splitters from </a:t>
            </a:r>
            <a:r>
              <a:rPr lang="en-US" sz="1600" dirty="0" err="1" smtClean="0">
                <a:solidFill>
                  <a:srgbClr val="3E3E3E"/>
                </a:solidFill>
                <a:cs typeface="Calibri"/>
              </a:rPr>
              <a:t>Valdor</a:t>
            </a:r>
            <a:endParaRPr lang="en-US" sz="1600" dirty="0" smtClean="0">
              <a:solidFill>
                <a:srgbClr val="3E3E3E"/>
              </a:solidFill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3E3E3E"/>
                </a:solidFill>
                <a:cs typeface="Calibri"/>
              </a:rPr>
              <a:t>Valdor </a:t>
            </a:r>
            <a:r>
              <a:rPr lang="en-US" sz="1600" dirty="0" smtClean="0">
                <a:solidFill>
                  <a:srgbClr val="3E3E3E"/>
                </a:solidFill>
                <a:cs typeface="Calibri"/>
              </a:rPr>
              <a:t>received </a:t>
            </a:r>
            <a:r>
              <a:rPr lang="en-US" sz="1600" dirty="0" smtClean="0">
                <a:solidFill>
                  <a:srgbClr val="3E3E3E"/>
                </a:solidFill>
                <a:cs typeface="Calibri"/>
              </a:rPr>
              <a:t>its first purchase order from </a:t>
            </a:r>
            <a:r>
              <a:rPr lang="en-US" sz="1600" dirty="0" smtClean="0">
                <a:solidFill>
                  <a:srgbClr val="3E3E3E"/>
                </a:solidFill>
                <a:cs typeface="Calibri"/>
              </a:rPr>
              <a:t>the Canadian</a:t>
            </a:r>
            <a:r>
              <a:rPr lang="en-US" sz="1600" dirty="0" smtClean="0">
                <a:solidFill>
                  <a:srgbClr val="3E3E3E"/>
                </a:solidFill>
                <a:cs typeface="Calibri"/>
              </a:rPr>
              <a:t> </a:t>
            </a:r>
            <a:r>
              <a:rPr lang="en-US" sz="1600" dirty="0" smtClean="0">
                <a:solidFill>
                  <a:srgbClr val="3E3E3E"/>
                </a:solidFill>
                <a:cs typeface="Calibri"/>
              </a:rPr>
              <a:t>Telecom </a:t>
            </a:r>
            <a:r>
              <a:rPr lang="en-US" sz="1600" smtClean="0">
                <a:solidFill>
                  <a:srgbClr val="3E3E3E"/>
                </a:solidFill>
                <a:cs typeface="Calibri"/>
              </a:rPr>
              <a:t>in </a:t>
            </a:r>
            <a:r>
              <a:rPr lang="en-US" sz="1600" smtClean="0">
                <a:solidFill>
                  <a:srgbClr val="3E3E3E"/>
                </a:solidFill>
                <a:cs typeface="Calibri"/>
              </a:rPr>
              <a:t>August</a:t>
            </a:r>
            <a:r>
              <a:rPr lang="en-US" sz="1600" smtClean="0">
                <a:solidFill>
                  <a:srgbClr val="3E3E3E"/>
                </a:solidFill>
                <a:cs typeface="Calibri"/>
              </a:rPr>
              <a:t> </a:t>
            </a:r>
            <a:r>
              <a:rPr lang="en-US" sz="1600" dirty="0" smtClean="0">
                <a:solidFill>
                  <a:srgbClr val="3E3E3E"/>
                </a:solidFill>
                <a:cs typeface="Calibri"/>
              </a:rPr>
              <a:t>2013</a:t>
            </a:r>
          </a:p>
        </p:txBody>
      </p:sp>
      <p:pic>
        <p:nvPicPr>
          <p:cNvPr id="2" name="Picture 1" descr="Connecto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" b="8297"/>
          <a:stretch/>
        </p:blipFill>
        <p:spPr>
          <a:xfrm>
            <a:off x="966632" y="2935755"/>
            <a:ext cx="7198022" cy="289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425" y="6448768"/>
            <a:ext cx="29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Eurostile"/>
                <a:cs typeface="Eurostile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237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421" y="735591"/>
            <a:ext cx="58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FUTURE SALES POTENTIAL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936" y="1409022"/>
            <a:ext cx="7686322" cy="484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700" dirty="0" err="1">
                <a:solidFill>
                  <a:srgbClr val="3E3E3E"/>
                </a:solidFill>
                <a:cs typeface="Calibri"/>
              </a:rPr>
              <a:t>Valdor</a:t>
            </a:r>
            <a:r>
              <a:rPr lang="en-US" sz="1700" dirty="0">
                <a:solidFill>
                  <a:srgbClr val="3E3E3E"/>
                </a:solidFill>
                <a:cs typeface="Calibri"/>
              </a:rPr>
              <a:t> provides a superior product at a </a:t>
            </a:r>
            <a:r>
              <a:rPr lang="en-US" sz="1700" dirty="0" smtClean="0">
                <a:solidFill>
                  <a:srgbClr val="3E3E3E"/>
                </a:solidFill>
                <a:cs typeface="Calibri"/>
              </a:rPr>
              <a:t>much lower cost </a:t>
            </a:r>
            <a:r>
              <a:rPr lang="en-US" sz="1700" dirty="0">
                <a:solidFill>
                  <a:srgbClr val="3E3E3E"/>
                </a:solidFill>
                <a:cs typeface="Calibri"/>
              </a:rPr>
              <a:t>to its competitors, </a:t>
            </a:r>
            <a:r>
              <a:rPr lang="en-US" sz="1700" dirty="0" smtClean="0">
                <a:solidFill>
                  <a:srgbClr val="3E3E3E"/>
                </a:solidFill>
                <a:cs typeface="Calibri"/>
              </a:rPr>
              <a:t>while delivering </a:t>
            </a:r>
            <a:r>
              <a:rPr lang="en-US" sz="1700" dirty="0">
                <a:solidFill>
                  <a:srgbClr val="3E3E3E"/>
                </a:solidFill>
                <a:cs typeface="Calibri"/>
              </a:rPr>
              <a:t>profit margins that are projected to exceed 50</a:t>
            </a:r>
            <a:r>
              <a:rPr lang="en-US" sz="1700" dirty="0" smtClean="0">
                <a:solidFill>
                  <a:srgbClr val="3E3E3E"/>
                </a:solidFill>
                <a:cs typeface="Calibri"/>
              </a:rPr>
              <a:t>%</a:t>
            </a:r>
            <a:endParaRPr lang="en-US" sz="1700" dirty="0" smtClean="0">
              <a:solidFill>
                <a:srgbClr val="3E3E3E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The Major Telecom that </a:t>
            </a:r>
            <a:r>
              <a:rPr lang="en-US" sz="1700" dirty="0" err="1" smtClean="0">
                <a:solidFill>
                  <a:srgbClr val="3E3E3E"/>
                </a:solidFill>
                <a:latin typeface="Calibri"/>
                <a:cs typeface="Calibri"/>
              </a:rPr>
              <a:t>Valdor</a:t>
            </a: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 has partnered with utilizes over $1M in connectors, splitters, and passive devices for annual installation in their Fiber to the Home networks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The Telecom also spends $3M to $5M annually on </a:t>
            </a:r>
            <a:r>
              <a:rPr lang="en-US" sz="1700" dirty="0" err="1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lang="en-US" sz="1700" dirty="0" err="1" smtClean="0">
                <a:solidFill>
                  <a:srgbClr val="3E3E3E"/>
                </a:solidFill>
                <a:latin typeface="Calibri"/>
                <a:cs typeface="Calibri"/>
              </a:rPr>
              <a:t>atchcords</a:t>
            </a: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 and </a:t>
            </a:r>
            <a:r>
              <a:rPr lang="en-US" sz="1700" dirty="0" err="1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lang="en-US" sz="1700" dirty="0" err="1" smtClean="0">
                <a:solidFill>
                  <a:srgbClr val="3E3E3E"/>
                </a:solidFill>
                <a:latin typeface="Calibri"/>
                <a:cs typeface="Calibri"/>
              </a:rPr>
              <a:t>ackmount</a:t>
            </a: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 enclosure and cabinets for their central hub and auxiliary networks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Two of Canada’s biggest telecoms, </a:t>
            </a:r>
            <a:r>
              <a:rPr lang="en-US" sz="1700" dirty="0" err="1" smtClean="0">
                <a:solidFill>
                  <a:srgbClr val="3E3E3E"/>
                </a:solidFill>
                <a:latin typeface="Calibri"/>
                <a:cs typeface="Calibri"/>
              </a:rPr>
              <a:t>Telus</a:t>
            </a: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 and Bell Canada, are expected to quickly follow suit and begin using </a:t>
            </a:r>
            <a:r>
              <a:rPr lang="en-US" sz="1700" dirty="0" err="1" smtClean="0">
                <a:solidFill>
                  <a:srgbClr val="3E3E3E"/>
                </a:solidFill>
                <a:latin typeface="Calibri"/>
                <a:cs typeface="Calibri"/>
              </a:rPr>
              <a:t>Valdor’s</a:t>
            </a: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 cold weather resistant products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700" dirty="0" err="1" smtClean="0">
                <a:solidFill>
                  <a:srgbClr val="3E3E3E"/>
                </a:solidFill>
                <a:latin typeface="Calibri"/>
                <a:cs typeface="Calibri"/>
              </a:rPr>
              <a:t>Telus</a:t>
            </a: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 and Bell Canada each use 20X as many fiber optic components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700" b="1" dirty="0" smtClean="0">
                <a:solidFill>
                  <a:srgbClr val="3E3E3E"/>
                </a:solidFill>
                <a:latin typeface="Calibri"/>
                <a:cs typeface="Calibri"/>
              </a:rPr>
              <a:t>Market Potential: </a:t>
            </a: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The market for </a:t>
            </a:r>
            <a:r>
              <a:rPr lang="en-US" sz="1700" dirty="0" err="1" smtClean="0">
                <a:solidFill>
                  <a:srgbClr val="3E3E3E"/>
                </a:solidFill>
                <a:latin typeface="Calibri"/>
                <a:cs typeface="Calibri"/>
              </a:rPr>
              <a:t>Valdor’s</a:t>
            </a: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 connectors, splitters, and passive devices is roughly $100M annually in Canada alone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There are over 800 independent </a:t>
            </a:r>
            <a:r>
              <a:rPr lang="en-US" sz="1700" dirty="0" err="1" smtClean="0">
                <a:solidFill>
                  <a:srgbClr val="3E3E3E"/>
                </a:solidFill>
                <a:latin typeface="Calibri"/>
                <a:cs typeface="Calibri"/>
              </a:rPr>
              <a:t>Telcos</a:t>
            </a:r>
            <a:r>
              <a:rPr lang="en-US" sz="1700" dirty="0" smtClean="0">
                <a:solidFill>
                  <a:srgbClr val="3E3E3E"/>
                </a:solidFill>
                <a:latin typeface="Calibri"/>
                <a:cs typeface="Calibri"/>
              </a:rPr>
              <a:t> in the U.S. that are looking for a similar 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425" y="6448768"/>
            <a:ext cx="29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Eurostile"/>
                <a:cs typeface="Eurostile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404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848</Words>
  <Application>Microsoft Office PowerPoint</Application>
  <PresentationFormat>On-screen Show (4:3)</PresentationFormat>
  <Paragraphs>124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 Kettell</dc:creator>
  <cp:lastModifiedBy>Jared Slingerland</cp:lastModifiedBy>
  <cp:revision>58</cp:revision>
  <dcterms:created xsi:type="dcterms:W3CDTF">2013-07-16T20:49:36Z</dcterms:created>
  <dcterms:modified xsi:type="dcterms:W3CDTF">2013-10-08T15:49:59Z</dcterms:modified>
</cp:coreProperties>
</file>